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10/15/2025</a:t>
            </a:fld>
            <a:endParaRPr lang="zh-CN" altLang="en-US" sz="1200"/>
          </a:p>
        </p:txBody>
      </p:sp>
      <p:sp>
        <p:nvSpPr>
          <p:cNvPr id="4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文本框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64334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60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61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5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23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24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0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1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2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3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64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65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765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72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3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7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86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87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2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05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06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41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17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8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5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48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49" name="文本框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4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943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43584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78236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49777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8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71824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26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27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32148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4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45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9617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67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68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2120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5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76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792775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9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90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46503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8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09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9772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15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0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21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088935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1" name="矩形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 w="12700" cap="flat" cmpd="sng">
            <a:noFill/>
            <a:prstDash val="solid"/>
            <a:miter/>
          </a:ln>
        </p:spPr>
      </p:sp>
      <p:pic>
        <p:nvPicPr>
          <p:cNvPr id="152" name="图片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1969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91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7407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180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8931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20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6106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413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77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矩形"/>
          <p:cNvSpPr>
            <a:spLocks/>
          </p:cNvSpPr>
          <p:nvPr/>
        </p:nvSpPr>
        <p:spPr>
          <a:xfrm>
            <a:off x="793790" y="2518648"/>
            <a:ext cx="7556420" cy="212633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AI-Based Text-to-Speech System Using ESP32 and I2C Audio Output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矩形"/>
          <p:cNvSpPr>
            <a:spLocks/>
          </p:cNvSpPr>
          <p:nvPr/>
        </p:nvSpPr>
        <p:spPr>
          <a:xfrm>
            <a:off x="793790" y="4985147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Building offline, embedded voice synthesis for resource-constrained IoT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文本框"/>
          <p:cNvSpPr txBox="1">
            <a:spLocks/>
          </p:cNvSpPr>
          <p:nvPr/>
        </p:nvSpPr>
        <p:spPr>
          <a:xfrm rot="375798">
            <a:off x="7799498" y="3494261"/>
            <a:ext cx="1488590" cy="4533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C121A-958E-B645-39E2-5A02CD7D0316}"/>
              </a:ext>
            </a:extLst>
          </p:cNvPr>
          <p:cNvSpPr txBox="1"/>
          <p:nvPr/>
        </p:nvSpPr>
        <p:spPr>
          <a:xfrm>
            <a:off x="4218710" y="7211079"/>
            <a:ext cx="4685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Bharat Kumar - 323129512016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16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矩形"/>
          <p:cNvSpPr>
            <a:spLocks/>
          </p:cNvSpPr>
          <p:nvPr/>
        </p:nvSpPr>
        <p:spPr>
          <a:xfrm>
            <a:off x="793790" y="666155"/>
            <a:ext cx="8168045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Enabling Voice-First Embedded Systems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4" name="矩形"/>
          <p:cNvSpPr>
            <a:spLocks/>
          </p:cNvSpPr>
          <p:nvPr/>
        </p:nvSpPr>
        <p:spPr>
          <a:xfrm>
            <a:off x="793790" y="1692353"/>
            <a:ext cx="6924437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This ESP32-based TTS implementation demonstrates that sophisticated voice synthesis is achievable on resource-constrained microcontrollers without sacrificing quality, reliability, or user privacy.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5" name="矩形"/>
          <p:cNvSpPr>
            <a:spLocks/>
          </p:cNvSpPr>
          <p:nvPr/>
        </p:nvSpPr>
        <p:spPr>
          <a:xfrm>
            <a:off x="793790" y="2985135"/>
            <a:ext cx="6924437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1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result:</a:t>
            </a: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A self-contained, offline-capable system that empowers developers to build truly voice-enabled IoT and embedded applications with confidence.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6" name="圆角矩形"/>
          <p:cNvSpPr>
            <a:spLocks/>
          </p:cNvSpPr>
          <p:nvPr/>
        </p:nvSpPr>
        <p:spPr>
          <a:xfrm>
            <a:off x="793790" y="4328993"/>
            <a:ext cx="6924437" cy="1689615"/>
          </a:xfrm>
          <a:prstGeom prst="roundRect">
            <a:avLst>
              <a:gd name="adj" fmla="val 5638"/>
            </a:avLst>
          </a:prstGeom>
          <a:solidFill>
            <a:srgbClr val="DCDCD5"/>
          </a:solidFill>
          <a:ln w="12700" cap="flat" cmpd="sng">
            <a:noFill/>
            <a:prstDash val="solid"/>
            <a:miter/>
          </a:ln>
        </p:spPr>
      </p:sp>
      <p:pic>
        <p:nvPicPr>
          <p:cNvPr id="157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603" y="4680704"/>
            <a:ext cx="283487" cy="2268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8" name="矩形"/>
          <p:cNvSpPr>
            <a:spLocks/>
          </p:cNvSpPr>
          <p:nvPr/>
        </p:nvSpPr>
        <p:spPr>
          <a:xfrm>
            <a:off x="1530906" y="4612481"/>
            <a:ext cx="5960507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1" i="0" u="none" strike="noStrike" kern="0" cap="none" spc="0" baseline="0">
                <a:solidFill>
                  <a:srgbClr val="000000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Future potential:</a:t>
            </a: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 This architecture opens doors for multilingual support, custom voice profiles, and integration with edge AI for intelligent, context-aware speech systems.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9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9249" y="1743432"/>
            <a:ext cx="5564862" cy="55648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2639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/>
          <p:cNvSpPr>
            <a:spLocks/>
          </p:cNvSpPr>
          <p:nvPr/>
        </p:nvSpPr>
        <p:spPr>
          <a:xfrm>
            <a:off x="793790" y="722590"/>
            <a:ext cx="13042820" cy="113395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The Challenge: Bridging the Human-Machine Communication Gap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" name="矩形"/>
          <p:cNvSpPr>
            <a:spLocks/>
          </p:cNvSpPr>
          <p:nvPr/>
        </p:nvSpPr>
        <p:spPr>
          <a:xfrm>
            <a:off x="793790" y="2315766"/>
            <a:ext cx="7604284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 modern embedded and IoT ecosystems, enabling natural and intuitive interaction between humans and machines is increasingly becoming a core requirement. Speech output plays a crucial role in enhancing accessibility, improving user experience, and facilitating real-time feedback.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矩形"/>
          <p:cNvSpPr>
            <a:spLocks/>
          </p:cNvSpPr>
          <p:nvPr/>
        </p:nvSpPr>
        <p:spPr>
          <a:xfrm>
            <a:off x="793790" y="3971449"/>
            <a:ext cx="7604284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However, most low-power embedded systems lack an efficient, integrated method to convert text into human-like speech, limiting their potential in voice-enabled applications.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2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9096" y="2366843"/>
            <a:ext cx="4885015" cy="48850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84823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"/>
          <p:cNvSpPr>
            <a:spLocks/>
          </p:cNvSpPr>
          <p:nvPr/>
        </p:nvSpPr>
        <p:spPr>
          <a:xfrm>
            <a:off x="793790" y="1805940"/>
            <a:ext cx="8530352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Limitations of Conventional TTS Solutions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圆角矩形"/>
          <p:cNvSpPr>
            <a:spLocks/>
          </p:cNvSpPr>
          <p:nvPr/>
        </p:nvSpPr>
        <p:spPr>
          <a:xfrm>
            <a:off x="793790" y="2826544"/>
            <a:ext cx="640794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0" name="矩形"/>
          <p:cNvSpPr>
            <a:spLocks/>
          </p:cNvSpPr>
          <p:nvPr/>
        </p:nvSpPr>
        <p:spPr>
          <a:xfrm>
            <a:off x="1028224" y="306097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Cloud Dependency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Requires constant internet connectivity and external API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2" name="圆角矩形"/>
          <p:cNvSpPr>
            <a:spLocks/>
          </p:cNvSpPr>
          <p:nvPr/>
        </p:nvSpPr>
        <p:spPr>
          <a:xfrm>
            <a:off x="7428548" y="2826544"/>
            <a:ext cx="640806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3" name="矩形"/>
          <p:cNvSpPr>
            <a:spLocks/>
          </p:cNvSpPr>
          <p:nvPr/>
        </p:nvSpPr>
        <p:spPr>
          <a:xfrm>
            <a:off x="7662982" y="306097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Hardware Complexity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4" name="矩形"/>
          <p:cNvSpPr>
            <a:spLocks/>
          </p:cNvSpPr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Additional processing units increase system cost and power consumption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5" name="圆角矩形"/>
          <p:cNvSpPr>
            <a:spLocks/>
          </p:cNvSpPr>
          <p:nvPr/>
        </p:nvSpPr>
        <p:spPr>
          <a:xfrm>
            <a:off x="793790" y="4738449"/>
            <a:ext cx="640794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6" name="矩形"/>
          <p:cNvSpPr>
            <a:spLocks/>
          </p:cNvSpPr>
          <p:nvPr/>
        </p:nvSpPr>
        <p:spPr>
          <a:xfrm>
            <a:off x="1028224" y="49728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Privacy Concerns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矩形"/>
          <p:cNvSpPr>
            <a:spLocks/>
          </p:cNvSpPr>
          <p:nvPr/>
        </p:nvSpPr>
        <p:spPr>
          <a:xfrm>
            <a:off x="1028224" y="5463302"/>
            <a:ext cx="5939076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Sensitive data transmitted to external servers raises security risks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圆角矩形"/>
          <p:cNvSpPr>
            <a:spLocks/>
          </p:cNvSpPr>
          <p:nvPr/>
        </p:nvSpPr>
        <p:spPr>
          <a:xfrm>
            <a:off x="7428548" y="4738449"/>
            <a:ext cx="6408063" cy="1685092"/>
          </a:xfrm>
          <a:prstGeom prst="roundRect">
            <a:avLst>
              <a:gd name="adj" fmla="val 5652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39" name="矩形"/>
          <p:cNvSpPr>
            <a:spLocks/>
          </p:cNvSpPr>
          <p:nvPr/>
        </p:nvSpPr>
        <p:spPr>
          <a:xfrm>
            <a:off x="7662982" y="49728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Latency Issues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矩形"/>
          <p:cNvSpPr>
            <a:spLocks/>
          </p:cNvSpPr>
          <p:nvPr/>
        </p:nvSpPr>
        <p:spPr>
          <a:xfrm>
            <a:off x="7662982" y="5463302"/>
            <a:ext cx="5939195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Network delays compromise real-time responsiveness in critical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9034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360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47" name="矩形"/>
          <p:cNvSpPr>
            <a:spLocks/>
          </p:cNvSpPr>
          <p:nvPr/>
        </p:nvSpPr>
        <p:spPr>
          <a:xfrm>
            <a:off x="677941" y="532686"/>
            <a:ext cx="7260668" cy="48422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Target Applications Demanding Local TTS</a:t>
            </a:r>
            <a:endParaRPr lang="zh-CN" altLang="en-US" sz="3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8" name="圆角矩形"/>
          <p:cNvSpPr>
            <a:spLocks/>
          </p:cNvSpPr>
          <p:nvPr/>
        </p:nvSpPr>
        <p:spPr>
          <a:xfrm>
            <a:off x="677941" y="1234797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49" name="圆角矩形"/>
          <p:cNvSpPr>
            <a:spLocks/>
          </p:cNvSpPr>
          <p:nvPr/>
        </p:nvSpPr>
        <p:spPr>
          <a:xfrm>
            <a:off x="655081" y="1234797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0" name="矩形"/>
          <p:cNvSpPr>
            <a:spLocks/>
          </p:cNvSpPr>
          <p:nvPr/>
        </p:nvSpPr>
        <p:spPr>
          <a:xfrm>
            <a:off x="963097" y="1451372"/>
            <a:ext cx="2512338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Smart Home Assistants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1" name="矩形"/>
          <p:cNvSpPr>
            <a:spLocks/>
          </p:cNvSpPr>
          <p:nvPr/>
        </p:nvSpPr>
        <p:spPr>
          <a:xfrm>
            <a:off x="963097" y="1870234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Voice-enabled control systems requiring instant, offline responses without cloud dependency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2" name="圆角矩形"/>
          <p:cNvSpPr>
            <a:spLocks/>
          </p:cNvSpPr>
          <p:nvPr/>
        </p:nvSpPr>
        <p:spPr>
          <a:xfrm>
            <a:off x="677941" y="2900363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53" name="圆角矩形"/>
          <p:cNvSpPr>
            <a:spLocks/>
          </p:cNvSpPr>
          <p:nvPr/>
        </p:nvSpPr>
        <p:spPr>
          <a:xfrm>
            <a:off x="655081" y="2900363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4" name="矩形"/>
          <p:cNvSpPr>
            <a:spLocks/>
          </p:cNvSpPr>
          <p:nvPr/>
        </p:nvSpPr>
        <p:spPr>
          <a:xfrm>
            <a:off x="963097" y="3116937"/>
            <a:ext cx="2421374" cy="3026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IoT Alert Systems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5" name="矩形"/>
          <p:cNvSpPr>
            <a:spLocks/>
          </p:cNvSpPr>
          <p:nvPr/>
        </p:nvSpPr>
        <p:spPr>
          <a:xfrm>
            <a:off x="963097" y="3535799"/>
            <a:ext cx="7286387" cy="61983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Critical notifications and warnings that must function reliably even without internet connectivity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6" name="圆角矩形"/>
          <p:cNvSpPr>
            <a:spLocks/>
          </p:cNvSpPr>
          <p:nvPr/>
        </p:nvSpPr>
        <p:spPr>
          <a:xfrm>
            <a:off x="677941" y="4565928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57" name="圆角矩形"/>
          <p:cNvSpPr>
            <a:spLocks/>
          </p:cNvSpPr>
          <p:nvPr/>
        </p:nvSpPr>
        <p:spPr>
          <a:xfrm>
            <a:off x="655081" y="4565928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58" name="矩形"/>
          <p:cNvSpPr>
            <a:spLocks/>
          </p:cNvSpPr>
          <p:nvPr/>
        </p:nvSpPr>
        <p:spPr>
          <a:xfrm>
            <a:off x="963097" y="4782503"/>
            <a:ext cx="2421374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Accessibility Devices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矩形"/>
          <p:cNvSpPr>
            <a:spLocks/>
          </p:cNvSpPr>
          <p:nvPr/>
        </p:nvSpPr>
        <p:spPr>
          <a:xfrm>
            <a:off x="963097" y="5201364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Assistive technologies for differently-abled individuals requiring privacy and consistent performance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圆角矩形"/>
          <p:cNvSpPr>
            <a:spLocks/>
          </p:cNvSpPr>
          <p:nvPr/>
        </p:nvSpPr>
        <p:spPr>
          <a:xfrm>
            <a:off x="677941" y="6231493"/>
            <a:ext cx="7788116" cy="1471851"/>
          </a:xfrm>
          <a:prstGeom prst="roundRect">
            <a:avLst>
              <a:gd name="adj" fmla="val 7453"/>
            </a:avLst>
          </a:prstGeom>
          <a:solidFill>
            <a:srgbClr val="FFFFFF">
              <a:alpha val="95000"/>
            </a:srgbClr>
          </a:solidFill>
          <a:ln w="2286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61" name="圆角矩形"/>
          <p:cNvSpPr>
            <a:spLocks/>
          </p:cNvSpPr>
          <p:nvPr/>
        </p:nvSpPr>
        <p:spPr>
          <a:xfrm>
            <a:off x="655081" y="6231493"/>
            <a:ext cx="91439" cy="1471851"/>
          </a:xfrm>
          <a:prstGeom prst="roundRect">
            <a:avLst>
              <a:gd name="adj" fmla="val 88976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sp>
        <p:nvSpPr>
          <p:cNvPr id="62" name="矩形"/>
          <p:cNvSpPr>
            <a:spLocks/>
          </p:cNvSpPr>
          <p:nvPr/>
        </p:nvSpPr>
        <p:spPr>
          <a:xfrm>
            <a:off x="963097" y="6448068"/>
            <a:ext cx="2749034" cy="30265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Voice-Driven Automation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>
            <a:off x="963097" y="6866930"/>
            <a:ext cx="7286387" cy="61983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Industrial and commercial systems needing low-latency audio feedback for real-time operations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311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0" name="矩形"/>
          <p:cNvSpPr>
            <a:spLocks/>
          </p:cNvSpPr>
          <p:nvPr/>
        </p:nvSpPr>
        <p:spPr>
          <a:xfrm>
            <a:off x="782955" y="615195"/>
            <a:ext cx="7578090" cy="559260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800" b="0" i="0" u="none" strike="noStrike" kern="0" cap="none" spc="0" baseline="0">
                <a:solidFill>
                  <a:srgbClr val="E5E5E0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Local, Self-Contained, Offline-Capable TTS</a:t>
            </a:r>
            <a:endParaRPr lang="zh-CN" altLang="en-US" sz="8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矩形"/>
          <p:cNvSpPr>
            <a:spLocks/>
          </p:cNvSpPr>
          <p:nvPr/>
        </p:nvSpPr>
        <p:spPr>
          <a:xfrm>
            <a:off x="782955" y="6543318"/>
            <a:ext cx="7578090" cy="10737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solution: A text-to-speech system that runs entirely on resource-constrained microcontrollers, eliminating external dependencies while maintaining high-quality audio output.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99835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>
            <a:spLocks/>
          </p:cNvSpPr>
          <p:nvPr/>
        </p:nvSpPr>
        <p:spPr>
          <a:xfrm>
            <a:off x="740331" y="581739"/>
            <a:ext cx="6027777" cy="5288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Why ESP32? The Ideal Platform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78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矩形"/>
          <p:cNvSpPr>
            <a:spLocks/>
          </p:cNvSpPr>
          <p:nvPr/>
        </p:nvSpPr>
        <p:spPr>
          <a:xfrm>
            <a:off x="7580828" y="1559957"/>
            <a:ext cx="2644259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Powerful Yet Efficient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矩形"/>
          <p:cNvSpPr>
            <a:spLocks/>
          </p:cNvSpPr>
          <p:nvPr/>
        </p:nvSpPr>
        <p:spPr>
          <a:xfrm>
            <a:off x="7580828" y="2101929"/>
            <a:ext cx="6316860" cy="101548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The ESP32 microcontroller provides the perfect balance of processing power, peripheral support, and energy efficiency for embedded TTS applications.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1" name="矩形"/>
          <p:cNvSpPr>
            <a:spLocks/>
          </p:cNvSpPr>
          <p:nvPr/>
        </p:nvSpPr>
        <p:spPr>
          <a:xfrm>
            <a:off x="7580828" y="3307794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Dual-core processor for parallel task handling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2" name="矩形"/>
          <p:cNvSpPr>
            <a:spLocks/>
          </p:cNvSpPr>
          <p:nvPr/>
        </p:nvSpPr>
        <p:spPr>
          <a:xfrm>
            <a:off x="7580828" y="3720226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Built-in Wi-Fi for network connectivity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矩形"/>
          <p:cNvSpPr>
            <a:spLocks/>
          </p:cNvSpPr>
          <p:nvPr/>
        </p:nvSpPr>
        <p:spPr>
          <a:xfrm>
            <a:off x="7580828" y="4132659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I2S/I2C interface support for digital audio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矩形"/>
          <p:cNvSpPr>
            <a:spLocks/>
          </p:cNvSpPr>
          <p:nvPr/>
        </p:nvSpPr>
        <p:spPr>
          <a:xfrm>
            <a:off x="7580828" y="4545092"/>
            <a:ext cx="6316860" cy="33849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Sufficient memory for TTS processing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矩形"/>
          <p:cNvSpPr>
            <a:spLocks/>
          </p:cNvSpPr>
          <p:nvPr/>
        </p:nvSpPr>
        <p:spPr>
          <a:xfrm>
            <a:off x="7580828" y="4957523"/>
            <a:ext cx="6316860" cy="33849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342900" indent="-34290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6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Low power consumption for battery-powered devices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39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240696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2" name="矩形"/>
          <p:cNvSpPr>
            <a:spLocks/>
          </p:cNvSpPr>
          <p:nvPr/>
        </p:nvSpPr>
        <p:spPr>
          <a:xfrm>
            <a:off x="673893" y="2936438"/>
            <a:ext cx="6006108" cy="48136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System Architecture and Data Flow</a:t>
            </a:r>
            <a:endParaRPr lang="zh-CN" altLang="en-US" sz="3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3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893" y="3634383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4" name="矩形"/>
          <p:cNvSpPr>
            <a:spLocks/>
          </p:cNvSpPr>
          <p:nvPr/>
        </p:nvSpPr>
        <p:spPr>
          <a:xfrm>
            <a:off x="866418" y="4597122"/>
            <a:ext cx="2406968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Text Input via HTTP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矩形"/>
          <p:cNvSpPr>
            <a:spLocks/>
          </p:cNvSpPr>
          <p:nvPr/>
        </p:nvSpPr>
        <p:spPr>
          <a:xfrm>
            <a:off x="866418" y="5013484"/>
            <a:ext cx="6256258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Users submit text through web interface on any Wi-Fi connected device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6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15200" y="3634383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7" name="矩形"/>
          <p:cNvSpPr>
            <a:spLocks/>
          </p:cNvSpPr>
          <p:nvPr/>
        </p:nvSpPr>
        <p:spPr>
          <a:xfrm>
            <a:off x="7507724" y="4597122"/>
            <a:ext cx="2406967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Local Processing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8" name="矩形"/>
          <p:cNvSpPr>
            <a:spLocks/>
          </p:cNvSpPr>
          <p:nvPr/>
        </p:nvSpPr>
        <p:spPr>
          <a:xfrm>
            <a:off x="7507724" y="5013484"/>
            <a:ext cx="6256259" cy="6160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ESP32 processes text and generates speech entirely onboard using AI algorithms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99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893" y="5822037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0" name="矩形"/>
          <p:cNvSpPr>
            <a:spLocks/>
          </p:cNvSpPr>
          <p:nvPr/>
        </p:nvSpPr>
        <p:spPr>
          <a:xfrm>
            <a:off x="866418" y="6784777"/>
            <a:ext cx="2406968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Digital Audio Output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1" name="矩形"/>
          <p:cNvSpPr>
            <a:spLocks/>
          </p:cNvSpPr>
          <p:nvPr/>
        </p:nvSpPr>
        <p:spPr>
          <a:xfrm>
            <a:off x="866418" y="7201138"/>
            <a:ext cx="6256258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Arduino Audio library converts to I2S/I2C signals via DAC chip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2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5200" y="5822037"/>
            <a:ext cx="6641306" cy="7702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3" name="矩形"/>
          <p:cNvSpPr>
            <a:spLocks/>
          </p:cNvSpPr>
          <p:nvPr/>
        </p:nvSpPr>
        <p:spPr>
          <a:xfrm>
            <a:off x="7507724" y="6784777"/>
            <a:ext cx="2406967" cy="30087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Audio Playback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矩形"/>
          <p:cNvSpPr>
            <a:spLocks/>
          </p:cNvSpPr>
          <p:nvPr/>
        </p:nvSpPr>
        <p:spPr>
          <a:xfrm>
            <a:off x="7507724" y="7201138"/>
            <a:ext cx="6256259" cy="30801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Amplified signal drives speaker for clear, audible speech output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61177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矩形"/>
          <p:cNvSpPr>
            <a:spLocks/>
          </p:cNvSpPr>
          <p:nvPr/>
        </p:nvSpPr>
        <p:spPr>
          <a:xfrm>
            <a:off x="793790" y="2673191"/>
            <a:ext cx="5457230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Key Technical Components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矩形"/>
          <p:cNvSpPr>
            <a:spLocks/>
          </p:cNvSpPr>
          <p:nvPr/>
        </p:nvSpPr>
        <p:spPr>
          <a:xfrm>
            <a:off x="793790" y="3977283"/>
            <a:ext cx="2874050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ESP32 Microcontroller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矩形"/>
          <p:cNvSpPr>
            <a:spLocks/>
          </p:cNvSpPr>
          <p:nvPr/>
        </p:nvSpPr>
        <p:spPr>
          <a:xfrm>
            <a:off x="793790" y="4467701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Core processing unit running HTTP web server and TTS algorithms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>
            <a:off x="5235893" y="39772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I2S/I2C DAC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>
            <a:off x="5235893" y="4467701"/>
            <a:ext cx="4158614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Digital-to-analog converter translating binary audio data to analog signals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矩形"/>
          <p:cNvSpPr>
            <a:spLocks/>
          </p:cNvSpPr>
          <p:nvPr/>
        </p:nvSpPr>
        <p:spPr>
          <a:xfrm>
            <a:off x="9677995" y="397728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Audio Amplifier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矩形"/>
          <p:cNvSpPr>
            <a:spLocks/>
          </p:cNvSpPr>
          <p:nvPr/>
        </p:nvSpPr>
        <p:spPr>
          <a:xfrm>
            <a:off x="9677995" y="4467701"/>
            <a:ext cx="4158614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I2C-compatible amplification stage driving speaker at appropriate power levels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6775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"/>
          <p:cNvSpPr>
            <a:spLocks/>
          </p:cNvSpPr>
          <p:nvPr/>
        </p:nvSpPr>
        <p:spPr>
          <a:xfrm>
            <a:off x="793790" y="1080135"/>
            <a:ext cx="5003006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312F2B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Implementation Benefits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圆角矩形"/>
          <p:cNvSpPr>
            <a:spLocks/>
          </p:cNvSpPr>
          <p:nvPr/>
        </p:nvSpPr>
        <p:spPr>
          <a:xfrm>
            <a:off x="793790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24" name="圆角矩形"/>
          <p:cNvSpPr>
            <a:spLocks/>
          </p:cNvSpPr>
          <p:nvPr/>
        </p:nvSpPr>
        <p:spPr>
          <a:xfrm>
            <a:off x="1028224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25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5390" y="2484001"/>
            <a:ext cx="306110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矩形"/>
          <p:cNvSpPr>
            <a:spLocks/>
          </p:cNvSpPr>
          <p:nvPr/>
        </p:nvSpPr>
        <p:spPr>
          <a:xfrm>
            <a:off x="1028224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Zero Latency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矩形"/>
          <p:cNvSpPr>
            <a:spLocks/>
          </p:cNvSpPr>
          <p:nvPr/>
        </p:nvSpPr>
        <p:spPr>
          <a:xfrm>
            <a:off x="1028224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Instant audio response without network delays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圆角矩形"/>
          <p:cNvSpPr>
            <a:spLocks/>
          </p:cNvSpPr>
          <p:nvPr/>
        </p:nvSpPr>
        <p:spPr>
          <a:xfrm>
            <a:off x="5216962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29" name="圆角矩形"/>
          <p:cNvSpPr>
            <a:spLocks/>
          </p:cNvSpPr>
          <p:nvPr/>
        </p:nvSpPr>
        <p:spPr>
          <a:xfrm>
            <a:off x="5451396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30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562" y="2484001"/>
            <a:ext cx="306109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1" name="矩形"/>
          <p:cNvSpPr>
            <a:spLocks/>
          </p:cNvSpPr>
          <p:nvPr/>
        </p:nvSpPr>
        <p:spPr>
          <a:xfrm>
            <a:off x="5451396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Privacy First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2" name="矩形"/>
          <p:cNvSpPr>
            <a:spLocks/>
          </p:cNvSpPr>
          <p:nvPr/>
        </p:nvSpPr>
        <p:spPr>
          <a:xfrm>
            <a:off x="5451396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All data processed locally, never transmitted externally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圆角矩形"/>
          <p:cNvSpPr>
            <a:spLocks/>
          </p:cNvSpPr>
          <p:nvPr/>
        </p:nvSpPr>
        <p:spPr>
          <a:xfrm>
            <a:off x="9640133" y="210073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34" name="圆角矩形"/>
          <p:cNvSpPr>
            <a:spLocks/>
          </p:cNvSpPr>
          <p:nvPr/>
        </p:nvSpPr>
        <p:spPr>
          <a:xfrm>
            <a:off x="9874568" y="2335173"/>
            <a:ext cx="680442" cy="680442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3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61734" y="2484001"/>
            <a:ext cx="306110" cy="38266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6" name="矩形"/>
          <p:cNvSpPr>
            <a:spLocks/>
          </p:cNvSpPr>
          <p:nvPr/>
        </p:nvSpPr>
        <p:spPr>
          <a:xfrm>
            <a:off x="9874568" y="3242429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Offline Ready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矩形"/>
          <p:cNvSpPr>
            <a:spLocks/>
          </p:cNvSpPr>
          <p:nvPr/>
        </p:nvSpPr>
        <p:spPr>
          <a:xfrm>
            <a:off x="9874568" y="3732848"/>
            <a:ext cx="372749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Functions completely independent of internet connectivity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圆角矩形"/>
          <p:cNvSpPr>
            <a:spLocks/>
          </p:cNvSpPr>
          <p:nvPr/>
        </p:nvSpPr>
        <p:spPr>
          <a:xfrm>
            <a:off x="793790" y="4919901"/>
            <a:ext cx="6407943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39" name="圆角矩形"/>
          <p:cNvSpPr>
            <a:spLocks/>
          </p:cNvSpPr>
          <p:nvPr/>
        </p:nvSpPr>
        <p:spPr>
          <a:xfrm>
            <a:off x="1028224" y="5154335"/>
            <a:ext cx="680442" cy="680441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40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5390" y="5303163"/>
            <a:ext cx="306110" cy="38266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1" name="矩形"/>
          <p:cNvSpPr>
            <a:spLocks/>
          </p:cNvSpPr>
          <p:nvPr/>
        </p:nvSpPr>
        <p:spPr>
          <a:xfrm>
            <a:off x="1028224" y="60615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Cost Effective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矩形"/>
          <p:cNvSpPr>
            <a:spLocks/>
          </p:cNvSpPr>
          <p:nvPr/>
        </p:nvSpPr>
        <p:spPr>
          <a:xfrm>
            <a:off x="1028224" y="6552009"/>
            <a:ext cx="5939076" cy="362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No recurring API fees or expensive external hardware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圆角矩形"/>
          <p:cNvSpPr>
            <a:spLocks/>
          </p:cNvSpPr>
          <p:nvPr/>
        </p:nvSpPr>
        <p:spPr>
          <a:xfrm>
            <a:off x="7428548" y="4919901"/>
            <a:ext cx="6407943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 cap="flat" cmpd="sng">
            <a:solidFill>
              <a:srgbClr val="CECEC9"/>
            </a:solidFill>
            <a:prstDash val="solid"/>
            <a:round/>
          </a:ln>
        </p:spPr>
      </p:sp>
      <p:sp>
        <p:nvSpPr>
          <p:cNvPr id="144" name="圆角矩形"/>
          <p:cNvSpPr>
            <a:spLocks/>
          </p:cNvSpPr>
          <p:nvPr/>
        </p:nvSpPr>
        <p:spPr>
          <a:xfrm>
            <a:off x="7662982" y="5154335"/>
            <a:ext cx="680442" cy="680441"/>
          </a:xfrm>
          <a:prstGeom prst="roundRect">
            <a:avLst>
              <a:gd name="adj" fmla="val 13436981"/>
            </a:avLst>
          </a:prstGeom>
          <a:solidFill>
            <a:srgbClr val="E5E5E0"/>
          </a:solidFill>
          <a:ln w="12700" cap="flat" cmpd="sng">
            <a:noFill/>
            <a:prstDash val="solid"/>
            <a:miter/>
          </a:ln>
        </p:spPr>
      </p:sp>
      <p:pic>
        <p:nvPicPr>
          <p:cNvPr id="145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0147" y="5303163"/>
            <a:ext cx="306109" cy="38266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46" name="矩形"/>
          <p:cNvSpPr>
            <a:spLocks/>
          </p:cNvSpPr>
          <p:nvPr/>
        </p:nvSpPr>
        <p:spPr>
          <a:xfrm>
            <a:off x="7662982" y="606159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272525"/>
                </a:solidFill>
                <a:latin typeface="Gelasio" pitchFamily="34" charset="0"/>
                <a:ea typeface="Gelasio" pitchFamily="34" charset="0"/>
                <a:cs typeface="Gelasio" pitchFamily="34" charset="0"/>
              </a:rPr>
              <a:t>Energy Efficient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矩形"/>
          <p:cNvSpPr>
            <a:spLocks/>
          </p:cNvSpPr>
          <p:nvPr/>
        </p:nvSpPr>
        <p:spPr>
          <a:xfrm>
            <a:off x="7662982" y="6552009"/>
            <a:ext cx="5939076" cy="36290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272525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Optimized for low-power, battery-operated deployments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07723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11</TotalTime>
  <Words>529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Droid Sans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PAVAN ADABALA</cp:lastModifiedBy>
  <cp:revision>5</cp:revision>
  <dcterms:created xsi:type="dcterms:W3CDTF">2025-10-07T06:15:37Z</dcterms:created>
  <dcterms:modified xsi:type="dcterms:W3CDTF">2025-10-15T05:53:37Z</dcterms:modified>
</cp:coreProperties>
</file>